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9" r:id="rId1"/>
    <p:sldMasterId id="2147484173" r:id="rId2"/>
    <p:sldMasterId id="2147484185" r:id="rId3"/>
    <p:sldMasterId id="2147484197" r:id="rId4"/>
  </p:sldMasterIdLst>
  <p:notesMasterIdLst>
    <p:notesMasterId r:id="rId35"/>
  </p:notesMasterIdLst>
  <p:sldIdLst>
    <p:sldId id="297" r:id="rId5"/>
    <p:sldId id="356" r:id="rId6"/>
    <p:sldId id="357" r:id="rId7"/>
    <p:sldId id="309" r:id="rId8"/>
    <p:sldId id="310" r:id="rId9"/>
    <p:sldId id="306" r:id="rId10"/>
    <p:sldId id="359" r:id="rId11"/>
    <p:sldId id="355" r:id="rId12"/>
    <p:sldId id="311" r:id="rId13"/>
    <p:sldId id="307" r:id="rId14"/>
    <p:sldId id="312" r:id="rId15"/>
    <p:sldId id="313" r:id="rId16"/>
    <p:sldId id="314" r:id="rId17"/>
    <p:sldId id="308" r:id="rId18"/>
    <p:sldId id="304" r:id="rId19"/>
    <p:sldId id="263" r:id="rId20"/>
    <p:sldId id="264" r:id="rId21"/>
    <p:sldId id="265" r:id="rId22"/>
    <p:sldId id="267" r:id="rId23"/>
    <p:sldId id="268" r:id="rId24"/>
    <p:sldId id="316" r:id="rId25"/>
    <p:sldId id="317" r:id="rId26"/>
    <p:sldId id="269" r:id="rId27"/>
    <p:sldId id="318" r:id="rId28"/>
    <p:sldId id="319" r:id="rId29"/>
    <p:sldId id="320" r:id="rId30"/>
    <p:sldId id="321" r:id="rId31"/>
    <p:sldId id="322" r:id="rId32"/>
    <p:sldId id="339" r:id="rId33"/>
    <p:sldId id="323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1B0278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83" d="100"/>
          <a:sy n="83" d="100"/>
        </p:scale>
        <p:origin x="63" y="2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A154327-F85D-44B8-8F95-4295A75DAB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644003-9E02-4922-8E7E-4984E7B530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858F0ED-A4D6-4CA4-84F0-F0B1257C3F3A}" type="datetimeFigureOut">
              <a:rPr lang="zh-CN" altLang="en-US"/>
              <a:pPr>
                <a:defRPr/>
              </a:pPr>
              <a:t>2019-08-11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BFE4D26C-F513-45D7-A2E5-0B5AA48A7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20DA157-784F-44C7-BD4A-6C5DA852B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F3B8A-4C7E-4085-9394-E57B55CF253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044FA-DDCA-4A66-A94E-4E453FF80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E381F7B-9C39-413A-B841-964072BFDF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F8676ECD-7A8E-4FCE-A5D0-EF226A5151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994B0A19-4E78-48E8-B73E-1885C7D67C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C529726D-EF23-4E1D-8741-306B3E415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fld id="{FA1C2EA2-D811-469B-A5FA-2F5A1F320403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3F15F853-2259-4AFC-9698-D4621B3923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>
            <a:extLst>
              <a:ext uri="{FF2B5EF4-FFF2-40B4-BE49-F238E27FC236}">
                <a16:creationId xmlns:a16="http://schemas.microsoft.com/office/drawing/2014/main" id="{7B686E02-4964-405C-9F87-C7F858E885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B8F52223-FE61-4026-A825-F1560754A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C2F4766-833E-41A7-B8B6-557791E26946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9247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05567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52074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2A4319-BCE8-49E8-8BE8-44C3E7A5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38B0F3-0F08-4BEE-9B55-B193DB094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8B5D82-0AA5-4894-8913-B1C9DF52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4E8D-AC0E-4510-B984-06E890C1BA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20628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D4E613D-68F5-4BBA-A681-F2B468C3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DFFE2752-5DB7-4C99-87E2-1C49815A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A535085-A320-4F2E-98E7-D4A4FE500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443F3-7F97-498E-8EE3-AA658324EF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620929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6720-0FA5-4E53-8CE6-F6089170A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10FA-744D-4D03-AE2F-D3B84408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494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261D1-B4D3-497F-A09D-E0C8E3CB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B118-61E1-47B3-9126-34368D99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12852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871EF-E282-4278-B0ED-666CCB9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0F000-FEFF-44E2-95AC-C88A0BF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2760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D8FF-273D-4C0E-89C0-5E8086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D8363-CA92-4006-A0FE-E158767E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47B-3271-4675-905B-31159E1C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08471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9F3-8420-456E-8310-59673D9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797A5-0418-4598-A7DE-CA0356AB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B83BB-DEC9-4DE9-8814-F64DF3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5DC10F-1701-4D2C-94D0-4DEC59F4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2CCF2-FFCB-47AC-851F-0D72AC53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3451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80F66-53A9-4CF2-B556-DFF1F012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599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85626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188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988D1-70F4-4464-946D-C392D74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E9D2C-1D8D-480F-BF8E-678A78FB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D41EE-DC97-499C-973D-361C3308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07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4EAB-C09E-4852-95E5-588C9107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11C9C-70F3-4B7F-99D4-85DD8825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6763-E66E-478A-8040-73A2EBE9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7855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E774-FD72-4382-AB98-EC25B51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2D10B-9C37-4763-B67D-F2D6E3FD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00206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41EA8-1927-4EF7-BD2A-AEF537591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2429BB-0895-4535-93D7-E252D6BD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117122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F8E9-B7BD-4E40-90FA-437D6360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F4F0D-FAFF-412E-B6FE-96FA6EE3B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78941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B37-A2CF-4C1D-AECA-681EC53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20C2-9F43-45C5-AD1C-CCF4E24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478206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FA986-6312-4A7C-8C7C-5CE75BE8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C8535-5165-4B92-90C2-3AB72A53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9959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79D0-C9C4-46E7-9165-5F64B3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98765-39C2-45F2-9674-26854DEC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6D731-90E6-42A5-B7B5-D7656149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30866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257E-5C0B-4E43-9939-21264C4D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A5D95-C7F6-477F-BAEF-C122FA79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907CA-6EB6-4B98-B59E-34E9DD40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A827A-91F1-47F0-B645-B99D33E90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4CE666-D88B-4EB7-B138-7801E53D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3812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1814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0604-2539-4D32-B649-257DB0D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7426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606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A28D-4F6E-4227-BCEF-DBA80DA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A6582-FC99-43C0-9BA4-27635E56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9A48C-B9FC-424B-B966-C30DAEE7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58674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D9657-844E-4933-85FA-8149C2EA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FE341-76FA-4586-B445-56EAA4712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2B346-FE74-4792-8525-ACE49079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38998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EC3-C5CA-4DF7-B946-24F685D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85811-1C0E-474C-B3FE-0751723B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83538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66AADF-3FBC-4723-A399-510CFF46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8512F-4210-4B85-8A55-6C1D7472A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538441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4285-01DD-48A6-B4C6-FA21945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EECC-4539-46AB-9A61-61D738935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19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BDB07-D0D4-4E83-BCA9-9045322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C534F-B937-4AE6-983D-5A6D24D6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511428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E545-C99F-46C6-97B2-EC8DB28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96123-722A-4178-884B-671895C5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93501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EE618-D0F0-43FB-9980-61E8A78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D982A-979C-4E89-8266-F0DFEFE64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4D74E-70BA-4161-888C-93CB5537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754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875761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D16D0-0763-4A1B-8007-2522F7E8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A78-7AB1-44C7-BFEA-77B12134A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C3824-544B-428F-B0E3-7DD55EC1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1D378-8623-4F70-9658-5EB393353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2D57B-AFC6-4AB7-A175-202CC3FBD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7794201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E3B7-5FF1-4215-9762-11F88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4366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874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F652-20B8-4E67-B59B-13E628D5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0A89-E66F-4846-8A69-72C472A9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F0FCD-AE26-43EB-AF37-C6C1DD28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506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1178-138E-4DDA-97FB-7143B152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8DA4E6-FF77-441E-8A75-04AEB8A2A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32C49-5C30-4DA4-AFDC-160923ED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61010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4543-4B06-4263-B003-D6965C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F91920-6ED6-4401-95F4-BE57A5CE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788436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543A3-8318-425D-8053-EDF9C9AA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C4627-059E-4B26-ACE3-00B9C74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81923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5975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135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38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6665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600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D57FFD85-BC21-4AF7-8F71-8D63BE39EB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89EB28B8-8750-4334-932C-9273368A6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57E5F719-3B33-4682-8B96-5D57F07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1" r:id="rId1"/>
    <p:sldLayoutId id="2147484212" r:id="rId2"/>
    <p:sldLayoutId id="2147484213" r:id="rId3"/>
    <p:sldLayoutId id="2147484214" r:id="rId4"/>
    <p:sldLayoutId id="2147484215" r:id="rId5"/>
    <p:sldLayoutId id="2147484216" r:id="rId6"/>
    <p:sldLayoutId id="2147484217" r:id="rId7"/>
    <p:sldLayoutId id="2147484218" r:id="rId8"/>
    <p:sldLayoutId id="2147484219" r:id="rId9"/>
    <p:sldLayoutId id="2147484220" r:id="rId10"/>
    <p:sldLayoutId id="2147484221" r:id="rId11"/>
    <p:sldLayoutId id="2147484255" r:id="rId12"/>
    <p:sldLayoutId id="2147484256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4D0D50C-CED5-4B96-B582-AECCE39C3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F151662-8A63-4629-A69A-32389D74D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2052" name="Object 11">
            <a:extLst>
              <a:ext uri="{FF2B5EF4-FFF2-40B4-BE49-F238E27FC236}">
                <a16:creationId xmlns:a16="http://schemas.microsoft.com/office/drawing/2014/main" id="{BBC5BD1F-926A-4D3E-9180-C5CFAA5E6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13">
            <a:extLst>
              <a:ext uri="{FF2B5EF4-FFF2-40B4-BE49-F238E27FC236}">
                <a16:creationId xmlns:a16="http://schemas.microsoft.com/office/drawing/2014/main" id="{001C1C10-7517-471E-8347-3CA0FFEA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AF75FAA-E6E4-450B-B98B-D8B156DF7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CBCB802E-F066-489E-8F1A-93DEDD089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3076" name="Object 11">
            <a:extLst>
              <a:ext uri="{FF2B5EF4-FFF2-40B4-BE49-F238E27FC236}">
                <a16:creationId xmlns:a16="http://schemas.microsoft.com/office/drawing/2014/main" id="{B7B55352-6DDF-4B4C-B380-6C6194010A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13">
            <a:extLst>
              <a:ext uri="{FF2B5EF4-FFF2-40B4-BE49-F238E27FC236}">
                <a16:creationId xmlns:a16="http://schemas.microsoft.com/office/drawing/2014/main" id="{B5316DF6-732F-4E7C-B515-6C6B907CF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F17EE44-E564-430C-92DE-12EB5FFE34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C570EA9-668A-4D85-B047-23C8F5A9E9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4100" name="Object 11">
            <a:extLst>
              <a:ext uri="{FF2B5EF4-FFF2-40B4-BE49-F238E27FC236}">
                <a16:creationId xmlns:a16="http://schemas.microsoft.com/office/drawing/2014/main" id="{912FD4D0-B8DC-403E-B65A-9852F9E5C8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12">
            <a:extLst>
              <a:ext uri="{FF2B5EF4-FFF2-40B4-BE49-F238E27FC236}">
                <a16:creationId xmlns:a16="http://schemas.microsoft.com/office/drawing/2014/main" id="{FB16335D-7265-4D20-8AED-5957FC87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>
                <a:ea typeface="华文行楷" panose="02010800040101010101" pitchFamily="2" charset="-122"/>
              </a:rPr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29C375-A2B5-44AD-B3A2-68C77C19BD5F}"/>
              </a:ext>
            </a:extLst>
          </p:cNvPr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0" y="1190626"/>
            <a:ext cx="12192000" cy="1008063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多元回归分析：</a:t>
            </a:r>
            <a:r>
              <a:rPr lang="en-US" altLang="zh-CN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OLS</a:t>
            </a:r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渐近性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DD67AA9-05C4-4A86-93FF-C7AEC5C99ADE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3143250" y="2349500"/>
            <a:ext cx="5335588" cy="30241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提要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一、一致性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二、渐近正态性与大样本推断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的渐近有效性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endParaRPr lang="zh-CN" altLang="en-US" sz="2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utoUpdateAnimBg="0"/>
      <p:bldP spid="8195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图片 1">
            <a:extLst>
              <a:ext uri="{FF2B5EF4-FFF2-40B4-BE49-F238E27FC236}">
                <a16:creationId xmlns:a16="http://schemas.microsoft.com/office/drawing/2014/main" id="{F716DCCA-0D7D-44DF-B35B-8597B7B1F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12776"/>
            <a:ext cx="11036474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内容占位符 2">
            <a:extLst>
              <a:ext uri="{FF2B5EF4-FFF2-40B4-BE49-F238E27FC236}">
                <a16:creationId xmlns:a16="http://schemas.microsoft.com/office/drawing/2014/main" id="{5A027702-3BDB-460B-89DD-6C1E3F1A89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341439"/>
            <a:ext cx="9119666" cy="49672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关于推导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OLS</a:t>
            </a:r>
            <a:r>
              <a:rPr lang="zh-TW" altLang="en-US" sz="24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不一致性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9459" name="图片 2">
            <a:extLst>
              <a:ext uri="{FF2B5EF4-FFF2-40B4-BE49-F238E27FC236}">
                <a16:creationId xmlns:a16="http://schemas.microsoft.com/office/drawing/2014/main" id="{FAA94B4C-EAC3-4A0B-B6A8-5F3704F1E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44824"/>
            <a:ext cx="11044264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>
            <a:extLst>
              <a:ext uri="{FF2B5EF4-FFF2-40B4-BE49-F238E27FC236}">
                <a16:creationId xmlns:a16="http://schemas.microsoft.com/office/drawing/2014/main" id="{132DA653-CD00-4EA7-AFFF-D9DF139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52" y="1412776"/>
            <a:ext cx="9865096" cy="538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970BC310-A49F-4639-B885-ADF7503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556792"/>
            <a:ext cx="11357768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内容占位符 2">
            <a:extLst>
              <a:ext uri="{FF2B5EF4-FFF2-40B4-BE49-F238E27FC236}">
                <a16:creationId xmlns:a16="http://schemas.microsoft.com/office/drawing/2014/main" id="{15BE8519-F473-404A-B5DE-65B626F3E9E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557339"/>
            <a:ext cx="9058201" cy="45354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ea typeface="楷体_GB2312" pitchFamily="49" charset="-122"/>
                <a:cs typeface="Times New Roman" panose="02020603050405020304" pitchFamily="18" charset="0"/>
              </a:rPr>
              <a:t>思考</a:t>
            </a:r>
            <a:endParaRPr lang="en-US" altLang="zh-CN" sz="2400" dirty="0"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2531" name="图片 1">
            <a:extLst>
              <a:ext uri="{FF2B5EF4-FFF2-40B4-BE49-F238E27FC236}">
                <a16:creationId xmlns:a16="http://schemas.microsoft.com/office/drawing/2014/main" id="{ED28FB8E-1C72-4D6C-8FF3-A369164A1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4" y="2132856"/>
            <a:ext cx="10920889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3E7EAAB6-CAB2-46E4-B17D-D980FF9D791F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695400" y="1269032"/>
            <a:ext cx="9694789" cy="504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ea typeface="楷体_GB2312" pitchFamily="49" charset="-122"/>
                <a:cs typeface="Times New Roman" panose="02020603050405020304" pitchFamily="18" charset="0"/>
              </a:rPr>
              <a:t>注意</a:t>
            </a:r>
            <a:endParaRPr lang="en-US" altLang="zh-CN" sz="20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zh-CN" altLang="en-US" sz="2800" b="1" dirty="0"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zh-CN" altLang="en-US" sz="1600" b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        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3555" name="图片 1">
            <a:extLst>
              <a:ext uri="{FF2B5EF4-FFF2-40B4-BE49-F238E27FC236}">
                <a16:creationId xmlns:a16="http://schemas.microsoft.com/office/drawing/2014/main" id="{2EF141E1-141B-4A77-9A60-4E3096E2B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999360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D30BE0-00B4-42E8-9339-F7D7222438F2}"/>
              </a:ext>
            </a:extLst>
          </p:cNvPr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767408" y="981075"/>
            <a:ext cx="9900592" cy="935038"/>
          </a:xfrm>
        </p:spPr>
        <p:txBody>
          <a:bodyPr/>
          <a:lstStyle/>
          <a:p>
            <a:pPr algn="l"/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二、渐近正态性与大样本推断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AB33838-A934-462B-A8BC-04B290D009BB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911424" y="1916114"/>
            <a:ext cx="10513168" cy="1081087"/>
          </a:xfrm>
        </p:spPr>
        <p:txBody>
          <a:bodyPr/>
          <a:lstStyle/>
          <a:p>
            <a:pPr marL="0" indent="538163">
              <a:buNone/>
              <a:defRPr/>
            </a:pPr>
            <a:r>
              <a:rPr lang="zh-CN" altLang="en-US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在经典线性模型假设</a:t>
            </a:r>
            <a:r>
              <a:rPr lang="en-US" altLang="zh-CN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MLR.1</a:t>
            </a:r>
            <a:r>
              <a:rPr lang="zh-CN" altLang="en-US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MLR.6</a:t>
            </a:r>
            <a:r>
              <a:rPr lang="zh-CN" altLang="en-US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下，定理</a:t>
            </a:r>
            <a:r>
              <a:rPr lang="en-US" altLang="zh-CN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4.1</a:t>
            </a:r>
            <a:r>
              <a:rPr lang="zh-CN" altLang="en-US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表明：抽样分布是正态的。</a:t>
            </a:r>
            <a:endParaRPr lang="en-US" altLang="zh-CN" sz="2000" dirty="0">
              <a:solidFill>
                <a:srgbClr val="23029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这个结论是推导应用计量经济学中常用的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分布的基础。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4580" name="图片 1">
            <a:extLst>
              <a:ext uri="{FF2B5EF4-FFF2-40B4-BE49-F238E27FC236}">
                <a16:creationId xmlns:a16="http://schemas.microsoft.com/office/drawing/2014/main" id="{02CCD093-7E6B-4836-8B4A-8CC4F889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1" y="2636912"/>
            <a:ext cx="10496861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1141A031-94AF-44EE-8738-AAB2003F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196752"/>
            <a:ext cx="7560840" cy="554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>
            <a:extLst>
              <a:ext uri="{FF2B5EF4-FFF2-40B4-BE49-F238E27FC236}">
                <a16:creationId xmlns:a16="http://schemas.microsoft.com/office/drawing/2014/main" id="{1DF3C7AF-B1A2-46E7-B5E8-17D5990568BA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767408" y="1268413"/>
            <a:ext cx="8713143" cy="431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渐近正态性定理</a:t>
            </a:r>
            <a:endParaRPr lang="zh-CN" altLang="en-US" sz="2400" b="1" dirty="0"/>
          </a:p>
        </p:txBody>
      </p:sp>
      <p:pic>
        <p:nvPicPr>
          <p:cNvPr id="26627" name="图片 1">
            <a:extLst>
              <a:ext uri="{FF2B5EF4-FFF2-40B4-BE49-F238E27FC236}">
                <a16:creationId xmlns:a16="http://schemas.microsoft.com/office/drawing/2014/main" id="{2AAC7CFF-C62A-46AB-A792-1171A5773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7" b="-2535"/>
          <a:stretch/>
        </p:blipFill>
        <p:spPr bwMode="auto">
          <a:xfrm>
            <a:off x="1487488" y="1700213"/>
            <a:ext cx="957990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2">
            <a:extLst>
              <a:ext uri="{FF2B5EF4-FFF2-40B4-BE49-F238E27FC236}">
                <a16:creationId xmlns:a16="http://schemas.microsoft.com/office/drawing/2014/main" id="{BB36E847-FC3E-4164-9157-0C4592C69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869160"/>
            <a:ext cx="994936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5F0BF18B-9060-4943-9158-A106CD3CAAA2}"/>
              </a:ext>
            </a:extLst>
          </p:cNvPr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695400" y="1484313"/>
            <a:ext cx="9972601" cy="4824412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zh-CN" altLang="en-US" sz="2400" b="1" dirty="0"/>
              <a:t>定理的解释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b="1" dirty="0"/>
              <a:t>   </a:t>
            </a:r>
            <a:endParaRPr lang="zh-CN" altLang="en-US" sz="2000" b="1" dirty="0">
              <a:ea typeface="楷体_GB2312" pitchFamily="49" charset="-122"/>
            </a:endParaRPr>
          </a:p>
        </p:txBody>
      </p:sp>
      <p:pic>
        <p:nvPicPr>
          <p:cNvPr id="27651" name="图片 1">
            <a:extLst>
              <a:ext uri="{FF2B5EF4-FFF2-40B4-BE49-F238E27FC236}">
                <a16:creationId xmlns:a16="http://schemas.microsoft.com/office/drawing/2014/main" id="{6ED76F00-7CE6-4EE8-AEEC-C4C75423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839385"/>
            <a:ext cx="10729192" cy="44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">
            <a:extLst>
              <a:ext uri="{FF2B5EF4-FFF2-40B4-BE49-F238E27FC236}">
                <a16:creationId xmlns:a16="http://schemas.microsoft.com/office/drawing/2014/main" id="{71D5DECD-0B2A-41B8-93DC-1B4A257D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1092730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图片 1">
            <a:extLst>
              <a:ext uri="{FF2B5EF4-FFF2-40B4-BE49-F238E27FC236}">
                <a16:creationId xmlns:a16="http://schemas.microsoft.com/office/drawing/2014/main" id="{EB4CC5B0-7535-4E35-B1C6-A102FF18C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340768"/>
            <a:ext cx="10441160" cy="532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图片 1">
            <a:extLst>
              <a:ext uri="{FF2B5EF4-FFF2-40B4-BE49-F238E27FC236}">
                <a16:creationId xmlns:a16="http://schemas.microsoft.com/office/drawing/2014/main" id="{9E3545F8-2719-4C8A-8A10-8A4BEBCA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124744"/>
            <a:ext cx="1070013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2">
            <a:extLst>
              <a:ext uri="{FF2B5EF4-FFF2-40B4-BE49-F238E27FC236}">
                <a16:creationId xmlns:a16="http://schemas.microsoft.com/office/drawing/2014/main" id="{89B78311-CF8E-40B9-AB67-4D7666023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844824"/>
            <a:ext cx="10628128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内容占位符 2">
            <a:extLst>
              <a:ext uri="{FF2B5EF4-FFF2-40B4-BE49-F238E27FC236}">
                <a16:creationId xmlns:a16="http://schemas.microsoft.com/office/drawing/2014/main" id="{D7653E95-8DE3-4B67-9374-9671505A69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392" y="1124744"/>
            <a:ext cx="7458075" cy="5715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+mn-ea"/>
              </a:rPr>
              <a:t>思考题</a:t>
            </a:r>
            <a:r>
              <a:rPr lang="en-US" altLang="zh-CN" sz="2400" b="1" dirty="0">
                <a:latin typeface="+mn-ea"/>
              </a:rPr>
              <a:t>5.2</a:t>
            </a:r>
            <a:r>
              <a:rPr lang="zh-CN" altLang="en-US" sz="2400" b="1" dirty="0">
                <a:latin typeface="+mn-ea"/>
              </a:rPr>
              <a:t>与渐近统计量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47BE4159-FD8E-4FA8-BB35-8C07FE841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556792"/>
            <a:ext cx="8701702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图片 1">
            <a:extLst>
              <a:ext uri="{FF2B5EF4-FFF2-40B4-BE49-F238E27FC236}">
                <a16:creationId xmlns:a16="http://schemas.microsoft.com/office/drawing/2014/main" id="{C55FCE32-993B-4421-95EA-08BBC7BF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9" y="1268760"/>
            <a:ext cx="1093204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图片 2">
            <a:extLst>
              <a:ext uri="{FF2B5EF4-FFF2-40B4-BE49-F238E27FC236}">
                <a16:creationId xmlns:a16="http://schemas.microsoft.com/office/drawing/2014/main" id="{C3612026-BE19-4EE7-A682-EB2644001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6" y="3147342"/>
            <a:ext cx="1090371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内容占位符 2">
            <a:extLst>
              <a:ext uri="{FF2B5EF4-FFF2-40B4-BE49-F238E27FC236}">
                <a16:creationId xmlns:a16="http://schemas.microsoft.com/office/drawing/2014/main" id="{870433D3-14AA-4A9A-8DA7-82F6F3A2FA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268760"/>
            <a:ext cx="10729192" cy="1079500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000" b="1" dirty="0"/>
              <a:t>其他大样本检验：拉格朗日乘数统计量</a:t>
            </a:r>
            <a:endParaRPr lang="en-US" altLang="zh-CN" sz="2000" b="1" dirty="0"/>
          </a:p>
          <a:p>
            <a:pPr marL="0" indent="538163">
              <a:buNone/>
            </a:pPr>
            <a:r>
              <a:rPr lang="zh-CN" altLang="en-US" sz="1800" dirty="0"/>
              <a:t>有时用其他方法检验多元排除约束非常有用，现在来讨论拉格朗日乘数（</a:t>
            </a:r>
            <a:r>
              <a:rPr lang="en-US" altLang="zh-CN" sz="1800" dirty="0"/>
              <a:t>LM</a:t>
            </a:r>
            <a:r>
              <a:rPr lang="zh-CN" altLang="en-US" sz="1800" dirty="0"/>
              <a:t>）统计量，它在现代计量经济学中已经受到一定程度的欢迎。</a:t>
            </a:r>
          </a:p>
        </p:txBody>
      </p:sp>
      <p:pic>
        <p:nvPicPr>
          <p:cNvPr id="33795" name="图片 1">
            <a:extLst>
              <a:ext uri="{FF2B5EF4-FFF2-40B4-BE49-F238E27FC236}">
                <a16:creationId xmlns:a16="http://schemas.microsoft.com/office/drawing/2014/main" id="{855BEEFC-938A-4504-B0B6-200626F1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455339"/>
            <a:ext cx="738187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图片 1">
            <a:extLst>
              <a:ext uri="{FF2B5EF4-FFF2-40B4-BE49-F238E27FC236}">
                <a16:creationId xmlns:a16="http://schemas.microsoft.com/office/drawing/2014/main" id="{1A1094EC-99EE-49FB-B7B9-1B4BAB3B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268760"/>
            <a:ext cx="10836849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图片 1">
            <a:extLst>
              <a:ext uri="{FF2B5EF4-FFF2-40B4-BE49-F238E27FC236}">
                <a16:creationId xmlns:a16="http://schemas.microsoft.com/office/drawing/2014/main" id="{08AD7334-5A2E-4864-A0C4-1EFCFFA6B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760"/>
            <a:ext cx="1091256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图片 1">
            <a:extLst>
              <a:ext uri="{FF2B5EF4-FFF2-40B4-BE49-F238E27FC236}">
                <a16:creationId xmlns:a16="http://schemas.microsoft.com/office/drawing/2014/main" id="{2C712B65-1619-4797-A216-F8BD8EA6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268760"/>
            <a:ext cx="9859235" cy="535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内容占位符 1">
            <a:extLst>
              <a:ext uri="{FF2B5EF4-FFF2-40B4-BE49-F238E27FC236}">
                <a16:creationId xmlns:a16="http://schemas.microsoft.com/office/drawing/2014/main" id="{16C71D54-189E-47B0-9A62-AEB2D29018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268761"/>
            <a:ext cx="10513167" cy="1368152"/>
          </a:xfrm>
        </p:spPr>
        <p:txBody>
          <a:bodyPr/>
          <a:lstStyle/>
          <a:p>
            <a:pPr marL="0" indent="5381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在高斯</a:t>
            </a:r>
            <a:r>
              <a:rPr lang="en-US" altLang="zh-CN" sz="2000" dirty="0"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cs typeface="Times New Roman" panose="02020603050405020304" pitchFamily="18" charset="0"/>
              </a:rPr>
              <a:t>马尔科夫假定下，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估计量是最优线性无偏的。 在高斯</a:t>
            </a:r>
            <a:r>
              <a:rPr lang="en-US" altLang="zh-CN" sz="2000" dirty="0"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cs typeface="Times New Roman" panose="02020603050405020304" pitchFamily="18" charset="0"/>
              </a:rPr>
              <a:t>马尔科夫假定下，</a:t>
            </a:r>
            <a:r>
              <a:rPr lang="en-US" altLang="zh-CN" sz="2000" dirty="0">
                <a:cs typeface="Times New Roman" panose="02020603050405020304" pitchFamily="18" charset="0"/>
              </a:rPr>
              <a:t> OLS</a:t>
            </a:r>
            <a:r>
              <a:rPr lang="zh-CN" altLang="en-US" sz="2000" dirty="0">
                <a:cs typeface="Times New Roman" panose="02020603050405020304" pitchFamily="18" charset="0"/>
              </a:rPr>
              <a:t>在一类估计量中也是渐近有效的。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想要对这个问题做一般性的探讨需要矩阵代数和高深的渐近分析。现在，只在简单回归情形中描述这个结论。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dirty="0"/>
          </a:p>
        </p:txBody>
      </p:sp>
      <p:pic>
        <p:nvPicPr>
          <p:cNvPr id="37891" name="图片 1">
            <a:extLst>
              <a:ext uri="{FF2B5EF4-FFF2-40B4-BE49-F238E27FC236}">
                <a16:creationId xmlns:a16="http://schemas.microsoft.com/office/drawing/2014/main" id="{15F004EA-2C1D-4D4D-9435-6B305DE2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636913"/>
            <a:ext cx="7920880" cy="403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>
            <a:extLst>
              <a:ext uri="{FF2B5EF4-FFF2-40B4-BE49-F238E27FC236}">
                <a16:creationId xmlns:a16="http://schemas.microsoft.com/office/drawing/2014/main" id="{A53131CF-96AF-4829-A9C4-169086AB97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7408" y="1206501"/>
            <a:ext cx="9900592" cy="638175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的渐近有效性</a:t>
            </a:r>
            <a:endParaRPr lang="zh-CN" altLang="en-US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8915" name="图片 1">
            <a:extLst>
              <a:ext uri="{FF2B5EF4-FFF2-40B4-BE49-F238E27FC236}">
                <a16:creationId xmlns:a16="http://schemas.microsoft.com/office/drawing/2014/main" id="{06D813E4-3751-4FC5-B77D-5843A035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4" y="1844676"/>
            <a:ext cx="1093677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B1730137-9779-46B0-95F7-BB278AF3C4D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484784"/>
            <a:ext cx="11017224" cy="4680520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除了有限样本性质外，了解估计量和检验统计量的渐近性质（</a:t>
            </a:r>
            <a:r>
              <a:rPr lang="en-US" altLang="zh-CN" sz="2000" dirty="0">
                <a:cs typeface="Times New Roman" panose="02020603050405020304" pitchFamily="18" charset="0"/>
              </a:rPr>
              <a:t>asymptotic properties</a:t>
            </a:r>
            <a:r>
              <a:rPr lang="zh-CN" altLang="en-US" sz="2000" dirty="0">
                <a:cs typeface="Times New Roman" panose="02020603050405020304" pitchFamily="18" charset="0"/>
              </a:rPr>
              <a:t>）或大样本性质也是非常重要的。定义这些性质不是针对特定样本量，而是考虑样本量无限增加的情况 。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幸运的是，在我们所做的假设下，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具有令人满意的大样本性质。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应用中相当重要的发现是，即使没有正态性假设（假设</a:t>
            </a:r>
            <a:r>
              <a:rPr lang="en-US" altLang="zh-CN" sz="2000" dirty="0">
                <a:cs typeface="Times New Roman" panose="02020603050405020304" pitchFamily="18" charset="0"/>
              </a:rPr>
              <a:t>MLR.6)</a:t>
            </a:r>
            <a:r>
              <a:rPr lang="zh-CN" altLang="en-US" sz="2000" dirty="0">
                <a:cs typeface="Times New Roman" panose="02020603050405020304" pitchFamily="18" charset="0"/>
              </a:rPr>
              <a:t>， </a:t>
            </a:r>
            <a:r>
              <a:rPr lang="en-US" altLang="zh-CN" sz="2000" dirty="0"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cs typeface="Times New Roman" panose="02020603050405020304" pitchFamily="18" charset="0"/>
              </a:rPr>
              <a:t>与 </a:t>
            </a:r>
            <a:r>
              <a:rPr lang="en-US" altLang="zh-CN" sz="2000" dirty="0">
                <a:cs typeface="Times New Roman" panose="02020603050405020304" pitchFamily="18" charset="0"/>
              </a:rPr>
              <a:t>F </a:t>
            </a:r>
            <a:r>
              <a:rPr lang="zh-CN" altLang="en-US" sz="2000" dirty="0">
                <a:cs typeface="Times New Roman" panose="02020603050405020304" pitchFamily="18" charset="0"/>
              </a:rPr>
              <a:t>统计量也近似服从</a:t>
            </a:r>
            <a:r>
              <a:rPr lang="en-US" altLang="zh-CN" sz="2000" dirty="0"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cs typeface="Times New Roman" panose="02020603050405020304" pitchFamily="18" charset="0"/>
              </a:rPr>
              <a:t>与 </a:t>
            </a:r>
            <a:r>
              <a:rPr lang="en-US" altLang="zh-CN" sz="2000" dirty="0"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cs typeface="Times New Roman" panose="02020603050405020304" pitchFamily="18" charset="0"/>
              </a:rPr>
              <a:t>分布，至少在大样本量的条件下如此。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03BC9B78-2942-49C0-991D-C06FF4E53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628800"/>
            <a:ext cx="1124254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>
            <a:extLst>
              <a:ext uri="{FF2B5EF4-FFF2-40B4-BE49-F238E27FC236}">
                <a16:creationId xmlns:a16="http://schemas.microsoft.com/office/drawing/2014/main" id="{8071AD26-354A-4E1E-A1CE-A0CFD9986E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206501"/>
            <a:ext cx="9937675" cy="493713"/>
          </a:xfrm>
        </p:spPr>
        <p:txBody>
          <a:bodyPr/>
          <a:lstStyle/>
          <a:p>
            <a:pPr algn="l"/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一、一致性</a:t>
            </a:r>
            <a:endParaRPr lang="en-US" altLang="zh-CN" sz="32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6A054368-10A3-46F7-8F0B-97C53443EE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400" y="1916832"/>
            <a:ext cx="11089232" cy="4114800"/>
          </a:xfrm>
        </p:spPr>
        <p:txBody>
          <a:bodyPr/>
          <a:lstStyle/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估计量的无偏性当然非常重要，但并非总能实现。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既然并非所有有用的估计量都是无偏的，所以几乎所有经济学家都同意，一致性（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consistency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）是对估计量最起码的要求。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计量经济学家格兰杰曾说“如果你在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趋于无穷时还不能正确地得到它，那就不应该干这件事。”他的意思是说，如果你给出一特定总体参数的估计量不是一致的，那么就是在浪费时间。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268" name="图片 1">
            <a:extLst>
              <a:ext uri="{FF2B5EF4-FFF2-40B4-BE49-F238E27FC236}">
                <a16:creationId xmlns:a16="http://schemas.microsoft.com/office/drawing/2014/main" id="{BCDD5981-7210-4CF9-88D6-5E050D20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3717032"/>
            <a:ext cx="1039747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">
            <a:extLst>
              <a:ext uri="{FF2B5EF4-FFF2-40B4-BE49-F238E27FC236}">
                <a16:creationId xmlns:a16="http://schemas.microsoft.com/office/drawing/2014/main" id="{721425FC-0B6E-4F80-A08A-DE48C93C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99" y="1268760"/>
            <a:ext cx="644812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995E07E1-65AF-4C10-B1C4-A73565ACBBE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341437"/>
            <a:ext cx="10945216" cy="4210050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对任何具体应用而言，我们都自然而然地有一个固定的样本量，这就是难以理解诸如一致性等渐近性质的主要原因。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一致性涉及样本量变大时的假想实验。如果得到越来越多的数据，还不能让我们更接近所关心的估计值，那就是因为所用的估计程序表现欠佳 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实际上，前面那套假设同时也蕴涵着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的无偏性和一致性。这里用一个定理加以总结。</a:t>
            </a:r>
          </a:p>
        </p:txBody>
      </p:sp>
      <p:pic>
        <p:nvPicPr>
          <p:cNvPr id="13315" name="图片 2">
            <a:extLst>
              <a:ext uri="{FF2B5EF4-FFF2-40B4-BE49-F238E27FC236}">
                <a16:creationId xmlns:a16="http://schemas.microsoft.com/office/drawing/2014/main" id="{3D2DE3E6-36E1-4DC4-9694-39C352DC3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77" y="3140968"/>
            <a:ext cx="1087855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>
            <a:extLst>
              <a:ext uri="{FF2B5EF4-FFF2-40B4-BE49-F238E27FC236}">
                <a16:creationId xmlns:a16="http://schemas.microsoft.com/office/drawing/2014/main" id="{6F030985-9AAE-4B2B-BCD9-45898153BB2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196752"/>
            <a:ext cx="10945216" cy="4320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证明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pic>
        <p:nvPicPr>
          <p:cNvPr id="14339" name="图片 3">
            <a:extLst>
              <a:ext uri="{FF2B5EF4-FFF2-40B4-BE49-F238E27FC236}">
                <a16:creationId xmlns:a16="http://schemas.microsoft.com/office/drawing/2014/main" id="{2DDAF0C7-23CA-4E2E-866D-4A9E2C72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92" y="1628800"/>
            <a:ext cx="919251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图片 1">
            <a:extLst>
              <a:ext uri="{FF2B5EF4-FFF2-40B4-BE49-F238E27FC236}">
                <a16:creationId xmlns:a16="http://schemas.microsoft.com/office/drawing/2014/main" id="{AE3D8478-1140-49B0-B9DB-7CC918D50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01" y="4293096"/>
            <a:ext cx="9064294" cy="221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>
            <a:extLst>
              <a:ext uri="{FF2B5EF4-FFF2-40B4-BE49-F238E27FC236}">
                <a16:creationId xmlns:a16="http://schemas.microsoft.com/office/drawing/2014/main" id="{A54B917C-77CE-4057-848C-326780427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556792"/>
            <a:ext cx="1135459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图片 1">
            <a:extLst>
              <a:ext uri="{FF2B5EF4-FFF2-40B4-BE49-F238E27FC236}">
                <a16:creationId xmlns:a16="http://schemas.microsoft.com/office/drawing/2014/main" id="{87BFCD1F-0BDA-4393-9366-4D27AA525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12776"/>
            <a:ext cx="9865096" cy="499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5_fino">
  <a:themeElements>
    <a:clrScheme name="5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5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fino">
  <a:themeElements>
    <a:clrScheme name="6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6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fino">
  <a:themeElements>
    <a:clrScheme name="7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7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ch5 伍6版 OLS渐近性</Template>
  <TotalTime>38</TotalTime>
  <Words>531</Words>
  <Application>Microsoft Office PowerPoint</Application>
  <PresentationFormat>宽屏</PresentationFormat>
  <Paragraphs>38</Paragraphs>
  <Slides>30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Times New Roman</vt:lpstr>
      <vt:lpstr>楷体_GB2312</vt:lpstr>
      <vt:lpstr>Arial</vt:lpstr>
      <vt:lpstr>宋体</vt:lpstr>
      <vt:lpstr>Calibri</vt:lpstr>
      <vt:lpstr>华文行楷</vt:lpstr>
      <vt:lpstr>Wingdings</vt:lpstr>
      <vt:lpstr>BISU</vt:lpstr>
      <vt:lpstr>5_fino</vt:lpstr>
      <vt:lpstr>6_fino</vt:lpstr>
      <vt:lpstr>7_fino</vt:lpstr>
      <vt:lpstr>Photo Editor 照片</vt:lpstr>
      <vt:lpstr>第5章 多元回归分析：OLS渐近性</vt:lpstr>
      <vt:lpstr>PowerPoint 演示文稿</vt:lpstr>
      <vt:lpstr>PowerPoint 演示文稿</vt:lpstr>
      <vt:lpstr>一、一致性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二、渐近正态性与大样本推断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三、OLS的渐近有效性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多元回归分析：OLS渐近性</dc:title>
  <dc:creator>博 李</dc:creator>
  <cp:lastModifiedBy>博 李</cp:lastModifiedBy>
  <cp:revision>5</cp:revision>
  <dcterms:created xsi:type="dcterms:W3CDTF">2019-08-11T10:14:29Z</dcterms:created>
  <dcterms:modified xsi:type="dcterms:W3CDTF">2019-08-11T10:53:05Z</dcterms:modified>
</cp:coreProperties>
</file>